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handoutMasterIdLst>
    <p:handoutMasterId r:id="rId13"/>
  </p:handoutMasterIdLst>
  <p:sldIdLst>
    <p:sldId id="290" r:id="rId2"/>
    <p:sldId id="256" r:id="rId3"/>
    <p:sldId id="286" r:id="rId4"/>
    <p:sldId id="263" r:id="rId5"/>
    <p:sldId id="281" r:id="rId6"/>
    <p:sldId id="266" r:id="rId7"/>
    <p:sldId id="267" r:id="rId8"/>
    <p:sldId id="285" r:id="rId9"/>
    <p:sldId id="287" r:id="rId10"/>
    <p:sldId id="288" r:id="rId11"/>
    <p:sldId id="289" r:id="rId12"/>
  </p:sldIdLst>
  <p:sldSz cx="9144000" cy="6858000" type="screen4x3"/>
  <p:notesSz cx="6858000" cy="9418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27F20E-0EF5-4B52-811A-A87E1A610185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BD451D-6D2D-4E97-B7E8-9F545B7DB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0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743F-9B24-4B9C-93BF-ADB9B2116876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F133-8050-4E3B-82B4-3526801D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2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1356-8C9A-4AD6-92B8-FCF61E6BB878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96D89-AA75-42F3-B70F-421BB6C97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9B26-A4A9-455E-8C86-6CDB8EBCF9DF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D8781-9F2C-4FEE-BC78-1AE9B516BFE2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9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324D-5528-4036-A9FE-03FE5992503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9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9D58-56BE-443F-82B2-45FC704B1FF3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33BA-ACDD-48AF-A820-126F62CE8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72D8E-21AE-4FD5-88F1-29AE8CBDB11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637E-CF4F-44B6-A33B-2351E046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6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6380-8110-4A1B-A4C1-3621C681908D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D144-C631-4737-B845-68159DFD0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8AD5A-5F83-49C9-B057-4CCA90FF6ED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5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FABC-0BA5-42F8-BFBC-26AD2210739D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0303-429C-4413-AD31-581CDF1A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9EC21-53F8-4E02-AC31-90BF7F89D01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FEDA-4EDC-403D-BF5E-CE4DF2623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01E8-A880-4146-BE19-8C0DBFBBD23C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BA54F-A31E-46D3-B594-DEFB42BB4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E594-9DE1-4874-8F75-B377E52F47D2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A2C7-D34A-4F21-A621-D0B333949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72A7-CCB1-40E0-9276-60A935497A56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8592-E11D-4405-A0C3-54D2A8020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BED9-8A32-4665-BA1D-F383F67EEB85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CDFF-EA79-45C2-9EA9-8207F009C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D30C0-C874-4F0C-B90C-69134CC6C8ED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6CE20-F64C-45A3-A3C0-1E2E47B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202" r:id="rId3"/>
    <p:sldLayoutId id="2147484194" r:id="rId4"/>
    <p:sldLayoutId id="2147484195" r:id="rId5"/>
    <p:sldLayoutId id="2147484203" r:id="rId6"/>
    <p:sldLayoutId id="2147484196" r:id="rId7"/>
    <p:sldLayoutId id="2147484197" r:id="rId8"/>
    <p:sldLayoutId id="2147484198" r:id="rId9"/>
    <p:sldLayoutId id="2147484199" r:id="rId10"/>
    <p:sldLayoutId id="2147484204" r:id="rId11"/>
    <p:sldLayoutId id="2147484205" r:id="rId12"/>
    <p:sldLayoutId id="2147484206" r:id="rId13"/>
    <p:sldLayoutId id="2147484200" r:id="rId14"/>
    <p:sldLayoutId id="214748420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Critical Thinking Assessment Project</a:t>
            </a:r>
          </a:p>
        </p:txBody>
      </p:sp>
      <p:pic>
        <p:nvPicPr>
          <p:cNvPr id="717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5825" y="2471738"/>
            <a:ext cx="4789488" cy="3810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What we found </a:t>
            </a:r>
            <a:br>
              <a:rPr lang="en-US" altLang="en-US" sz="3200" smtClean="0"/>
            </a:br>
            <a:r>
              <a:rPr lang="en-US" altLang="en-US" sz="3200" smtClean="0"/>
              <a:t>(and Stacy analyzed!)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84% 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of samples achieved competency (either “acceptable” or “high”) on at least one competency (</a:t>
            </a:r>
            <a:r>
              <a:rPr lang="en-US" altLang="en-US" sz="2400" b="1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interpretation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).  </a:t>
            </a:r>
          </a:p>
          <a:p>
            <a:r>
              <a:rPr lang="en-US" altLang="en-US" sz="2400" b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48% 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achieved competency in the </a:t>
            </a:r>
            <a:r>
              <a:rPr lang="en-US" altLang="en-US" sz="2400" b="1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analysis  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skill </a:t>
            </a:r>
          </a:p>
          <a:p>
            <a:r>
              <a:rPr lang="en-US" altLang="en-US" sz="2400" b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27% 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of samples achieved competency in the </a:t>
            </a:r>
            <a:r>
              <a:rPr lang="en-US" altLang="en-US" sz="2400" b="1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evaluation  </a:t>
            </a:r>
            <a:r>
              <a:rPr lang="en-US" altLang="en-US" sz="240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skill.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Possible correlations from looking at assignment sheets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14425" y="2198688"/>
            <a:ext cx="7610475" cy="4067175"/>
          </a:xfrm>
        </p:spPr>
        <p:txBody>
          <a:bodyPr/>
          <a:lstStyle/>
          <a:p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27% achieved competency for </a:t>
            </a:r>
            <a:r>
              <a:rPr lang="en-US" altLang="en-US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evaluation</a:t>
            </a:r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; however, among samples in which evaluation was explicit in the assignment sheet, this number jumps to 57% I</a:t>
            </a:r>
          </a:p>
          <a:p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93% of assignments asked for </a:t>
            </a:r>
            <a:r>
              <a:rPr lang="en-US" altLang="en-US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interpretation; </a:t>
            </a:r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84% achieved that competency </a:t>
            </a:r>
          </a:p>
          <a:p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40% of assignments asked for </a:t>
            </a:r>
            <a:r>
              <a:rPr lang="en-US" altLang="en-US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evaluation</a:t>
            </a:r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; 27% achieved that competency.  </a:t>
            </a:r>
          </a:p>
          <a:p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No such correlation with </a:t>
            </a:r>
            <a:r>
              <a:rPr lang="en-US" altLang="en-US" i="1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analysis</a:t>
            </a:r>
            <a:r>
              <a:rPr lang="en-US" altLang="en-US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 skill:  86% of assignments required this skill; 48% of samples achieve it. (Wide variety of ways in which “analysis” is used in assignments).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6508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Assessment of Critical Thinking is part of larger effort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113" y="2300288"/>
            <a:ext cx="7312025" cy="3849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b="1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BCC Assessment Task Force: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Co-Chairs:  Charles Prescott (English), Stacy Evans (Sociology)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	Maura Delaney, English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	Michele Darroch, Physical Therapy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	Carlton Maaia, Hospitality Sciences Management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	Faye Reynolds, Biology</a:t>
            </a: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	Peggy Rivers, Fine Arts </a:t>
            </a:r>
            <a:endParaRPr lang="en-US" altLang="en-US" sz="1400" smtClean="0">
              <a:solidFill>
                <a:schemeClr val="tx1"/>
              </a:solidFill>
              <a:latin typeface="Segoe UI Symbol" pitchFamily="34" charset="0"/>
              <a:ea typeface="Segoe UI Symbol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Arial" charset="0"/>
              </a:rPr>
              <a:t>Primary task:  Streamline the Core Competency system for institutional level assessment and improvement of student outcomes</a:t>
            </a:r>
          </a:p>
          <a:p>
            <a:pPr>
              <a:lnSpc>
                <a:spcPct val="80000"/>
              </a:lnSpc>
            </a:pPr>
            <a:endParaRPr lang="en-US" altLang="en-US" sz="1400" smtClean="0">
              <a:solidFill>
                <a:schemeClr val="tx1"/>
              </a:solidFill>
              <a:latin typeface="Arial" charset="0"/>
              <a:ea typeface="Segoe UI Symbol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1400" smtClean="0">
              <a:solidFill>
                <a:schemeClr val="tx1"/>
              </a:solidFill>
              <a:latin typeface="Arial" charset="0"/>
              <a:ea typeface="Segoe UI Symbol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1400" smtClean="0">
              <a:solidFill>
                <a:schemeClr val="tx1"/>
              </a:solidFill>
              <a:latin typeface="Arial" charset="0"/>
              <a:ea typeface="Segoe UI Symbol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altLang="en-US" sz="1400" smtClean="0">
              <a:solidFill>
                <a:srgbClr val="595959"/>
              </a:solidFill>
              <a:ea typeface="Segoe UI Symbol" pitchFamily="34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Why are we doing this again?</a:t>
            </a:r>
          </a:p>
        </p:txBody>
      </p:sp>
      <p:pic>
        <p:nvPicPr>
          <p:cNvPr id="92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0313" y="2308225"/>
            <a:ext cx="6172200" cy="4386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Critical Thinking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Registrar’s Office compiled a list of Fall 2013 courses that have Critical Thinking Competency embedded, as well as courses that frequently grant CC-CT.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Faculty teaching those courses were asked to collect and share student work from one assignment.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All student work from the assignment as well as the assignment sheet were submitted.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All identifying marks (student name, faculty name, course number) were removed before samples were shared with the scoring team.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Critical Thinking Assessment Project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251 samples from 12 courses </a:t>
            </a:r>
          </a:p>
          <a:p>
            <a:pPr eaLnBrk="1" hangingPunct="1"/>
            <a:r>
              <a:rPr lang="en-US" altLang="en-US" sz="28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Samples came from:</a:t>
            </a:r>
          </a:p>
          <a:p>
            <a:pPr lvl="4">
              <a:buFont typeface="Wingdings 2" pitchFamily="18" charset="2"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Biology				Math</a:t>
            </a:r>
          </a:p>
          <a:p>
            <a:pPr lvl="4">
              <a:buFont typeface="Wingdings 2" pitchFamily="18" charset="2"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Criminal Justice			Nursing</a:t>
            </a:r>
          </a:p>
          <a:p>
            <a:pPr lvl="4">
              <a:buFont typeface="Wingdings 2" pitchFamily="18" charset="2"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English 				Visual Arts</a:t>
            </a:r>
          </a:p>
          <a:p>
            <a:pPr lvl="4" eaLnBrk="1" hangingPunct="1">
              <a:buFont typeface="Wingdings 2" pitchFamily="18" charset="2"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History</a:t>
            </a:r>
          </a:p>
          <a:p>
            <a:pPr lvl="4"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Critical Thinking Scoring Team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14425" y="2133600"/>
            <a:ext cx="7419975" cy="413226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en-US" sz="2400" smtClean="0">
                <a:solidFill>
                  <a:schemeClr val="bg1"/>
                </a:solidFill>
              </a:rPr>
              <a:t>\working with the rubric.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30375" y="2595563"/>
          <a:ext cx="5867400" cy="3514904"/>
        </p:xfrm>
        <a:graphic>
          <a:graphicData uri="http://schemas.openxmlformats.org/drawingml/2006/table">
            <a:tbl>
              <a:tblPr/>
              <a:tblGrid>
                <a:gridCol w="2977117"/>
                <a:gridCol w="2890283"/>
              </a:tblGrid>
              <a:tr h="4523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Faculty Member: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Subject Represented: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Aidan Clement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Anthropology 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Michele Darroch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Physical Therapy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Traci Dundas 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Mathematics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Joanne Heaton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Nursing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Chris Laney 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History 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Sherry Scheer 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Physical Fitness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Julianna Spallholz</a:t>
                      </a:r>
                      <a:endParaRPr lang="en-US" sz="200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English</a:t>
                      </a:r>
                      <a:endParaRPr lang="en-US" sz="2000" dirty="0">
                        <a:effectLst/>
                        <a:latin typeface="Segoe UI Symbol" panose="020B0502040204020203" pitchFamily="34" charset="0"/>
                        <a:ea typeface="Segoe UI Symbol" panose="020B0502040204020203" pitchFamily="34" charset="0"/>
                      </a:endParaRPr>
                    </a:p>
                  </a:txBody>
                  <a:tcPr marL="64230" marR="64230" marT="64224" marB="6422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21" name="Rectangle 5"/>
          <p:cNvSpPr>
            <a:spLocks noChangeArrowheads="1"/>
          </p:cNvSpPr>
          <p:nvPr/>
        </p:nvSpPr>
        <p:spPr bwMode="auto">
          <a:xfrm>
            <a:off x="3217863" y="2595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Scoring the Student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2319338"/>
            <a:ext cx="7610475" cy="39465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January 6-7 (about 10 hours total)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BCC Critical Thinking Rubric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cored 150 student samples on Interpretation, Analysis and Evaluation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Possible scores:  High, Acceptable, Insufficient, Not Attempted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Each sample was double-read.  If necessary, scorers discussed the work to reach consensus.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Consensus was easy!</a:t>
            </a:r>
          </a:p>
        </p:txBody>
      </p:sp>
      <p:pic>
        <p:nvPicPr>
          <p:cNvPr id="14339" name="Content Placeholder 8" descr="H:\My Documents\Committees &amp; Service\Cartoon happy peopl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12" b="11011"/>
          <a:stretch>
            <a:fillRect/>
          </a:stretch>
        </p:blipFill>
        <p:spPr>
          <a:xfrm>
            <a:off x="1654175" y="2038350"/>
            <a:ext cx="5607050" cy="4721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(mostly)</a:t>
            </a:r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9663" y="2038350"/>
            <a:ext cx="6118225" cy="4351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556</TotalTime>
  <Words>293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Wingdings 2</vt:lpstr>
      <vt:lpstr>Calibri</vt:lpstr>
      <vt:lpstr>Segoe UI Symbol</vt:lpstr>
      <vt:lpstr>Perception</vt:lpstr>
      <vt:lpstr>Critical Thinking Assessment Project</vt:lpstr>
      <vt:lpstr>Assessment of Critical Thinking is part of larger effort</vt:lpstr>
      <vt:lpstr>Why are we doing this again?</vt:lpstr>
      <vt:lpstr>Critical Thinking Assessment</vt:lpstr>
      <vt:lpstr>Critical Thinking Assessment Project</vt:lpstr>
      <vt:lpstr>Critical Thinking Scoring Team</vt:lpstr>
      <vt:lpstr>Scoring the Student Work</vt:lpstr>
      <vt:lpstr>Consensus was easy!</vt:lpstr>
      <vt:lpstr>(mostly)</vt:lpstr>
      <vt:lpstr>What we found  (and Stacy analyzed!)</vt:lpstr>
      <vt:lpstr>Possible correlations from looking at assignment sheets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BCC Assessment Task Force Summer 2013</dc:title>
  <dc:creator>Stacy Evans</dc:creator>
  <cp:lastModifiedBy>user</cp:lastModifiedBy>
  <cp:revision>43</cp:revision>
  <dcterms:created xsi:type="dcterms:W3CDTF">2013-09-30T01:15:04Z</dcterms:created>
  <dcterms:modified xsi:type="dcterms:W3CDTF">2014-02-04T15:09:18Z</dcterms:modified>
</cp:coreProperties>
</file>