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21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6" r:id="rId32"/>
    <p:sldId id="288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290" r:id="rId45"/>
    <p:sldId id="292" r:id="rId46"/>
    <p:sldId id="291" r:id="rId47"/>
    <p:sldId id="308" r:id="rId48"/>
    <p:sldId id="309" r:id="rId49"/>
    <p:sldId id="310" r:id="rId50"/>
    <p:sldId id="311" r:id="rId51"/>
    <p:sldId id="293" r:id="rId52"/>
    <p:sldId id="294" r:id="rId53"/>
    <p:sldId id="312" r:id="rId54"/>
    <p:sldId id="313" r:id="rId55"/>
    <p:sldId id="295" r:id="rId56"/>
    <p:sldId id="296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6" r:id="rId65"/>
    <p:sldId id="322" r:id="rId66"/>
    <p:sldId id="323" r:id="rId67"/>
    <p:sldId id="324" r:id="rId68"/>
    <p:sldId id="325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 varScale="1">
        <p:scale>
          <a:sx n="110" d="100"/>
          <a:sy n="110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3B153-3568-4A99-B6EB-A474C179AD32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1C73C-3D2C-4B08-8160-C2197B04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1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1C73C-3D2C-4B08-8160-C2197B04B8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1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1C73C-3D2C-4B08-8160-C2197B04B80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1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1C73C-3D2C-4B08-8160-C2197B04B80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1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1C73C-3D2C-4B08-8160-C2197B04B80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4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5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0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5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0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9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2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EDFB9-811E-440B-A3AD-6F2832A7D7F0}" type="datetimeFigureOut">
              <a:rPr lang="en-US" smtClean="0"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E3482-1F34-4BD9-9BB8-C34B8F30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9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package" Target="../embeddings/Microsoft_Excel_Worksheet1.xlsx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0" b="1981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05400" y="10668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27/01/2014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568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Option </a:t>
            </a:r>
            <a:r>
              <a:rPr lang="en-US" sz="2800" dirty="0" smtClean="0"/>
              <a:t>1: Office </a:t>
            </a:r>
            <a:r>
              <a:rPr lang="en-US" sz="2800" dirty="0"/>
              <a:t>Space in </a:t>
            </a:r>
            <a:r>
              <a:rPr lang="en-US" sz="2800" dirty="0" smtClean="0"/>
              <a:t>Hawthorne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9" b="6586"/>
          <a:stretch/>
        </p:blipFill>
        <p:spPr>
          <a:xfrm>
            <a:off x="54864" y="2217985"/>
            <a:ext cx="9089136" cy="4640015"/>
          </a:xfrm>
        </p:spPr>
      </p:pic>
      <p:sp>
        <p:nvSpPr>
          <p:cNvPr id="7" name="TextBox 6"/>
          <p:cNvSpPr txBox="1"/>
          <p:nvPr/>
        </p:nvSpPr>
        <p:spPr>
          <a:xfrm>
            <a:off x="381000" y="1371600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HAWTHORNE OFFICE INVENTORY</a:t>
            </a:r>
          </a:p>
          <a:p>
            <a:endParaRPr lang="en-US" sz="1200" dirty="0" smtClean="0"/>
          </a:p>
          <a:p>
            <a:r>
              <a:rPr lang="en-US" sz="1200" dirty="0" smtClean="0"/>
              <a:t>21	FACAULTY OFFICES</a:t>
            </a:r>
          </a:p>
          <a:p>
            <a:r>
              <a:rPr lang="en-US" sz="1200" dirty="0" smtClean="0"/>
              <a:t> 2	DEAN OFFICES </a:t>
            </a:r>
          </a:p>
          <a:p>
            <a:r>
              <a:rPr lang="en-US" sz="1200" dirty="0" smtClean="0"/>
              <a:t> 2	ASSISTANT DEAN OFFICES</a:t>
            </a:r>
          </a:p>
          <a:p>
            <a:r>
              <a:rPr lang="en-US" sz="1200" dirty="0" smtClean="0"/>
              <a:t>28 </a:t>
            </a:r>
            <a:r>
              <a:rPr lang="en-US" sz="1200" dirty="0" smtClean="0">
                <a:solidFill>
                  <a:srgbClr val="FF0000"/>
                </a:solidFill>
              </a:rPr>
              <a:t>	</a:t>
            </a:r>
            <a:r>
              <a:rPr lang="en-US" sz="1200" dirty="0" smtClean="0"/>
              <a:t>ADJUNCT STATIONS</a:t>
            </a:r>
          </a:p>
          <a:p>
            <a:r>
              <a:rPr lang="en-US" sz="1200" dirty="0" smtClean="0"/>
              <a:t> 4	NURSING ADJUNCT/TECH STATIONS</a:t>
            </a:r>
          </a:p>
          <a:p>
            <a:r>
              <a:rPr lang="en-US" sz="1200" dirty="0" smtClean="0"/>
              <a:t> 2 	MEETING ROOMS  </a:t>
            </a:r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>
            <a:off x="3610289" y="2217985"/>
            <a:ext cx="1295400" cy="15920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05689" y="2048708"/>
            <a:ext cx="247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Faculty Work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Room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09600" y="5715002"/>
            <a:ext cx="0" cy="4247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3024" y="5878176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Nursing </a:t>
            </a:r>
            <a:r>
              <a:rPr lang="en-US" sz="1600" dirty="0" smtClean="0"/>
              <a:t>Dean 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8182289" y="43434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29789" y="48768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STEM </a:t>
            </a:r>
            <a:r>
              <a:rPr lang="en-US" sz="1600" dirty="0" smtClean="0"/>
              <a:t>Dean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610289" y="5715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48489" y="5508844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Adjunct office</a:t>
            </a:r>
          </a:p>
          <a:p>
            <a:r>
              <a:rPr lang="en-US" sz="1600" dirty="0" smtClean="0"/>
              <a:t>7 Stations </a:t>
            </a:r>
          </a:p>
          <a:p>
            <a:r>
              <a:rPr lang="en-US" sz="1600" dirty="0" smtClean="0"/>
              <a:t>4 Assigned per Station </a:t>
            </a:r>
            <a:endParaRPr lang="en-US" sz="16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6505889" y="4343400"/>
            <a:ext cx="874776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62761" y="4909491"/>
            <a:ext cx="108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 </a:t>
            </a:r>
            <a:endParaRPr lang="en-US" sz="16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319784" y="3810000"/>
            <a:ext cx="0" cy="16988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19456" y="3436173"/>
            <a:ext cx="247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Meeting Room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2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Option 1: Office Space in </a:t>
            </a:r>
            <a:r>
              <a:rPr lang="en-US" sz="2800" dirty="0" smtClean="0"/>
              <a:t>Melville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09" b="8632"/>
          <a:stretch/>
        </p:blipFill>
        <p:spPr>
          <a:xfrm>
            <a:off x="0" y="1165129"/>
            <a:ext cx="9198864" cy="5692871"/>
          </a:xfrm>
        </p:spPr>
      </p:pic>
      <p:sp>
        <p:nvSpPr>
          <p:cNvPr id="7" name="TextBox 6"/>
          <p:cNvSpPr txBox="1"/>
          <p:nvPr/>
        </p:nvSpPr>
        <p:spPr>
          <a:xfrm>
            <a:off x="5943600" y="762000"/>
            <a:ext cx="4267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MELVILLE  OFFICE INVENTORY</a:t>
            </a:r>
          </a:p>
          <a:p>
            <a:endParaRPr lang="en-US" sz="1200" dirty="0" smtClean="0"/>
          </a:p>
          <a:p>
            <a:r>
              <a:rPr lang="en-US" sz="1200" dirty="0" smtClean="0"/>
              <a:t>21	FACAULTY OFFICES</a:t>
            </a:r>
          </a:p>
          <a:p>
            <a:r>
              <a:rPr lang="en-US" sz="1200" dirty="0" smtClean="0"/>
              <a:t>56	ADJUNCT STATIONS</a:t>
            </a:r>
          </a:p>
          <a:p>
            <a:r>
              <a:rPr lang="en-US" sz="1200" dirty="0" smtClean="0"/>
              <a:t> 4	ACADEMIC SERVICES OFFICES</a:t>
            </a:r>
          </a:p>
          <a:p>
            <a:r>
              <a:rPr lang="en-US" sz="1200" dirty="0" smtClean="0"/>
              <a:t> 2 	MEETING ROOMS  </a:t>
            </a:r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33800" y="1981200"/>
            <a:ext cx="0" cy="16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67000" y="1654846"/>
            <a:ext cx="2471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Faculty Work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Room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458200" y="3497997"/>
            <a:ext cx="0" cy="20646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5542" y="4905084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Adjunct office</a:t>
            </a:r>
          </a:p>
          <a:p>
            <a:pPr algn="ctr"/>
            <a:r>
              <a:rPr lang="en-US" sz="1600" dirty="0" smtClean="0"/>
              <a:t>7 Stations </a:t>
            </a:r>
          </a:p>
          <a:p>
            <a:pPr algn="ctr"/>
            <a:r>
              <a:rPr lang="en-US" sz="1600" dirty="0" smtClean="0"/>
              <a:t>4 per Station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17542" y="42805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20000" y="26670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Adjunct office</a:t>
            </a:r>
          </a:p>
          <a:p>
            <a:pPr algn="ctr"/>
            <a:r>
              <a:rPr lang="en-US" sz="1600" dirty="0" smtClean="0"/>
              <a:t>7 Stations </a:t>
            </a:r>
          </a:p>
          <a:p>
            <a:pPr algn="ctr"/>
            <a:r>
              <a:rPr lang="en-US" sz="1600" dirty="0"/>
              <a:t>4</a:t>
            </a:r>
            <a:r>
              <a:rPr lang="en-US" sz="1600" dirty="0" smtClean="0"/>
              <a:t> per Station </a:t>
            </a:r>
            <a:endParaRPr lang="en-US" sz="16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685788" y="5736081"/>
            <a:ext cx="1162812" cy="3272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79948" y="5867400"/>
            <a:ext cx="108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 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790700" y="48254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</a:t>
            </a:r>
            <a:endParaRPr lang="en-US" sz="1600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600200" y="4317465"/>
            <a:ext cx="457200" cy="5876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69942" y="2302611"/>
            <a:ext cx="0" cy="9573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5542" y="1676400"/>
            <a:ext cx="1828800" cy="58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Academic  Services Offices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5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4166594" cy="452596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Adjunct Office Space</a:t>
            </a:r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06" y="1600200"/>
            <a:ext cx="4166594" cy="4525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976" y="1316292"/>
            <a:ext cx="2471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Option 1: Linear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1430923"/>
            <a:ext cx="2471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Option 2: Wrapper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160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Option </a:t>
            </a:r>
            <a:r>
              <a:rPr lang="en-US" sz="2800" dirty="0" smtClean="0"/>
              <a:t>2: </a:t>
            </a:r>
            <a:r>
              <a:rPr lang="en-US" sz="2800" dirty="0"/>
              <a:t>Office Space in </a:t>
            </a:r>
            <a:r>
              <a:rPr lang="en-US" sz="2800" dirty="0" smtClean="0"/>
              <a:t>Hawthorne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1" r="-705" b="7722"/>
          <a:stretch/>
        </p:blipFill>
        <p:spPr>
          <a:xfrm>
            <a:off x="0" y="2374731"/>
            <a:ext cx="9144000" cy="4470738"/>
          </a:xfrm>
        </p:spPr>
      </p:pic>
      <p:sp>
        <p:nvSpPr>
          <p:cNvPr id="7" name="TextBox 6"/>
          <p:cNvSpPr txBox="1"/>
          <p:nvPr/>
        </p:nvSpPr>
        <p:spPr>
          <a:xfrm>
            <a:off x="381000" y="1371600"/>
            <a:ext cx="335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HAWTHORNE OFFICE INVENTORY</a:t>
            </a:r>
          </a:p>
          <a:p>
            <a:endParaRPr lang="en-US" sz="1200" dirty="0" smtClean="0"/>
          </a:p>
          <a:p>
            <a:r>
              <a:rPr lang="en-US" sz="1200" dirty="0" smtClean="0"/>
              <a:t>21	FACAULTY OFFICES</a:t>
            </a:r>
          </a:p>
          <a:p>
            <a:r>
              <a:rPr lang="en-US" sz="1200" dirty="0" smtClean="0"/>
              <a:t> 1	DEAN OFFICES </a:t>
            </a:r>
          </a:p>
          <a:p>
            <a:r>
              <a:rPr lang="en-US" sz="1200" dirty="0" smtClean="0"/>
              <a:t> 1	DEAN ASSISTANT OFFICE</a:t>
            </a:r>
          </a:p>
          <a:p>
            <a:r>
              <a:rPr lang="en-US" sz="1200" dirty="0" smtClean="0"/>
              <a:t>56	ADJUNCT STATIONS</a:t>
            </a:r>
          </a:p>
          <a:p>
            <a:r>
              <a:rPr lang="en-US" sz="1200" dirty="0" smtClean="0"/>
              <a:t> 4	NURSING ADJUNCT/TECH STATIONS</a:t>
            </a:r>
          </a:p>
          <a:p>
            <a:r>
              <a:rPr lang="en-US" sz="1200" dirty="0" smtClean="0"/>
              <a:t> 2 	MEETING ROOMS  </a:t>
            </a:r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>
            <a:off x="3200400" y="2168099"/>
            <a:ext cx="1447800" cy="17943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48200" y="1752600"/>
            <a:ext cx="247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Adjunct office</a:t>
            </a:r>
          </a:p>
          <a:p>
            <a:r>
              <a:rPr lang="en-US" sz="1600" dirty="0"/>
              <a:t>7 Stations </a:t>
            </a:r>
          </a:p>
          <a:p>
            <a:r>
              <a:rPr lang="en-US" sz="1600" dirty="0" smtClean="0"/>
              <a:t>4 </a:t>
            </a:r>
            <a:r>
              <a:rPr lang="en-US" sz="1600" dirty="0"/>
              <a:t>Assigned per Station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09600" y="5715002"/>
            <a:ext cx="381000" cy="4247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0600" y="6050795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Nursing Dean 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8028542" y="4512677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6042" y="5046077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Faculty Room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657600" y="5715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95800" y="5508844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Adjunct office</a:t>
            </a:r>
          </a:p>
          <a:p>
            <a:r>
              <a:rPr lang="en-US" sz="1600" dirty="0" smtClean="0"/>
              <a:t>7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Stations </a:t>
            </a:r>
          </a:p>
          <a:p>
            <a:r>
              <a:rPr lang="en-US" sz="1600" dirty="0" smtClean="0"/>
              <a:t>4 Assigned per Station 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553200" y="4343400"/>
            <a:ext cx="874776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10072" y="4909491"/>
            <a:ext cx="108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 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19784" y="3810000"/>
            <a:ext cx="0" cy="16988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9456" y="3436173"/>
            <a:ext cx="247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Meeting Room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45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Option </a:t>
            </a:r>
            <a:r>
              <a:rPr lang="en-US" sz="2800" dirty="0" smtClean="0"/>
              <a:t>2: </a:t>
            </a:r>
            <a:r>
              <a:rPr lang="en-US" sz="2800" dirty="0"/>
              <a:t>Office Space in </a:t>
            </a:r>
            <a:r>
              <a:rPr lang="en-US" sz="2800" dirty="0" smtClean="0"/>
              <a:t>Melville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8"/>
          <a:stretch/>
        </p:blipFill>
        <p:spPr>
          <a:xfrm>
            <a:off x="0" y="1161833"/>
            <a:ext cx="9079992" cy="5668871"/>
          </a:xfrm>
        </p:spPr>
      </p:pic>
      <p:sp>
        <p:nvSpPr>
          <p:cNvPr id="7" name="TextBox 6"/>
          <p:cNvSpPr txBox="1"/>
          <p:nvPr/>
        </p:nvSpPr>
        <p:spPr>
          <a:xfrm>
            <a:off x="5791200" y="762000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MELVILLE  OFFICE INVENTORY</a:t>
            </a:r>
          </a:p>
          <a:p>
            <a:endParaRPr lang="en-US" sz="1200" dirty="0" smtClean="0"/>
          </a:p>
          <a:p>
            <a:r>
              <a:rPr lang="en-US" sz="1200" dirty="0" smtClean="0"/>
              <a:t>21	FACAULTY OFFICES</a:t>
            </a:r>
          </a:p>
          <a:p>
            <a:r>
              <a:rPr lang="en-US" sz="1200" dirty="0" smtClean="0"/>
              <a:t>  1</a:t>
            </a:r>
            <a:r>
              <a:rPr lang="en-US" sz="1200" dirty="0"/>
              <a:t>	DEAN </a:t>
            </a:r>
            <a:r>
              <a:rPr lang="en-US" sz="1200" dirty="0" smtClean="0"/>
              <a:t>OFFICE</a:t>
            </a:r>
          </a:p>
          <a:p>
            <a:r>
              <a:rPr lang="en-US" sz="1200" dirty="0" smtClean="0"/>
              <a:t>  1 	DEAN ASSISTANT OFFICE</a:t>
            </a:r>
          </a:p>
          <a:p>
            <a:r>
              <a:rPr lang="en-US" sz="1200" dirty="0" smtClean="0"/>
              <a:t> 28	ADJUNCT STATIONS</a:t>
            </a:r>
          </a:p>
          <a:p>
            <a:r>
              <a:rPr lang="en-US" sz="1200" dirty="0" smtClean="0"/>
              <a:t>  4	ACADEMIC SERVICES OFFICES</a:t>
            </a:r>
          </a:p>
          <a:p>
            <a:r>
              <a:rPr lang="en-US" sz="1200" dirty="0" smtClean="0"/>
              <a:t>  2 	MEETING ROOMS  </a:t>
            </a:r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458200" y="3497997"/>
            <a:ext cx="0" cy="20646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5542" y="490508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Dean of STEM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17542" y="42805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20000" y="26670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Adjunct office</a:t>
            </a:r>
          </a:p>
          <a:p>
            <a:pPr algn="ctr"/>
            <a:r>
              <a:rPr lang="en-US" sz="1600" dirty="0" smtClean="0"/>
              <a:t>7 Stations </a:t>
            </a:r>
          </a:p>
          <a:p>
            <a:pPr algn="ctr"/>
            <a:r>
              <a:rPr lang="en-US" sz="1600" dirty="0" smtClean="0"/>
              <a:t>4 per Station 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685788" y="5736081"/>
            <a:ext cx="1162812" cy="3272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79948" y="5867400"/>
            <a:ext cx="108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90700" y="48254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600200" y="4317465"/>
            <a:ext cx="457200" cy="5876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24200" y="589403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Faculty Work  Room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886200" y="5269448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78584" y="2667000"/>
            <a:ext cx="0" cy="9573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5542" y="1981200"/>
            <a:ext cx="1828800" cy="58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Academic  Services Offices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40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Offices: Option 2A- </a:t>
            </a:r>
            <a:br>
              <a:rPr lang="en-US" sz="2800" dirty="0" smtClean="0"/>
            </a:br>
            <a:r>
              <a:rPr lang="en-US" sz="2800" dirty="0" smtClean="0"/>
              <a:t>Additional Adjunct Offices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5" b="8675"/>
          <a:stretch/>
        </p:blipFill>
        <p:spPr>
          <a:xfrm>
            <a:off x="0" y="1981200"/>
            <a:ext cx="9089136" cy="4876800"/>
          </a:xfrm>
        </p:spPr>
      </p:pic>
      <p:sp>
        <p:nvSpPr>
          <p:cNvPr id="7" name="TextBox 6"/>
          <p:cNvSpPr txBox="1"/>
          <p:nvPr/>
        </p:nvSpPr>
        <p:spPr>
          <a:xfrm>
            <a:off x="5943600" y="426291"/>
            <a:ext cx="4267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MELVILLE  OFFICE INVENTORY</a:t>
            </a:r>
          </a:p>
          <a:p>
            <a:endParaRPr lang="en-US" sz="1200" dirty="0" smtClean="0"/>
          </a:p>
          <a:p>
            <a:r>
              <a:rPr lang="en-US" sz="1200" dirty="0" smtClean="0"/>
              <a:t>21	FACAULTY OFFICES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1</a:t>
            </a:r>
            <a:r>
              <a:rPr lang="en-US" sz="1200" dirty="0"/>
              <a:t>	DEAN OFFICES </a:t>
            </a:r>
            <a:endParaRPr lang="en-US" sz="1200" dirty="0" smtClean="0"/>
          </a:p>
          <a:p>
            <a:r>
              <a:rPr lang="en-US" sz="1200" dirty="0" smtClean="0"/>
              <a:t>60	ADJUNCT STATIONS</a:t>
            </a:r>
          </a:p>
          <a:p>
            <a:r>
              <a:rPr lang="en-US" sz="1200" dirty="0" smtClean="0"/>
              <a:t>  4	ACADEMIC SERVICES OFFICES</a:t>
            </a:r>
          </a:p>
          <a:p>
            <a:r>
              <a:rPr lang="en-US" sz="1200" dirty="0" smtClean="0"/>
              <a:t>  2 	MEETING ROOMS  </a:t>
            </a:r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191000" y="2564700"/>
            <a:ext cx="914400" cy="3702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5542" y="490508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STEM </a:t>
            </a:r>
            <a:r>
              <a:rPr lang="en-US" sz="1600" dirty="0" smtClean="0"/>
              <a:t>Dean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17542" y="42805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17948" y="21336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Adjunct office</a:t>
            </a:r>
          </a:p>
          <a:p>
            <a:pPr algn="ctr"/>
            <a:r>
              <a:rPr lang="en-US" sz="1600" dirty="0"/>
              <a:t>8</a:t>
            </a:r>
            <a:r>
              <a:rPr lang="en-US" sz="1600" dirty="0" smtClean="0"/>
              <a:t> Stations </a:t>
            </a:r>
          </a:p>
          <a:p>
            <a:pPr algn="ctr"/>
            <a:r>
              <a:rPr lang="en-US" sz="1600" dirty="0" smtClean="0"/>
              <a:t>4 per Station 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78584" y="2667000"/>
            <a:ext cx="0" cy="9573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5542" y="1981200"/>
            <a:ext cx="1828800" cy="58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Academic  Services Offices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685788" y="5736081"/>
            <a:ext cx="1162812" cy="3272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79948" y="5867400"/>
            <a:ext cx="108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90700" y="48254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600200" y="4317465"/>
            <a:ext cx="457200" cy="5876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24200" y="5894032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Faculty Room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886200" y="5269448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458200" y="3497997"/>
            <a:ext cx="0" cy="20646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20000" y="26670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Adjunct office</a:t>
            </a:r>
          </a:p>
          <a:p>
            <a:pPr algn="ctr"/>
            <a:r>
              <a:rPr lang="en-US" sz="1600" dirty="0" smtClean="0"/>
              <a:t>7 Stations </a:t>
            </a:r>
          </a:p>
          <a:p>
            <a:pPr algn="ctr"/>
            <a:r>
              <a:rPr lang="en-US" sz="1600" dirty="0" smtClean="0"/>
              <a:t>4 per Station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32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" y="0"/>
            <a:ext cx="702745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Option </a:t>
            </a:r>
            <a:r>
              <a:rPr lang="en-US" sz="2800" dirty="0" smtClean="0"/>
              <a:t>3: Centralized Office Space &amp;</a:t>
            </a:r>
            <a:br>
              <a:rPr lang="en-US" sz="2800" dirty="0" smtClean="0"/>
            </a:br>
            <a:r>
              <a:rPr lang="en-US" sz="2800" dirty="0" smtClean="0"/>
              <a:t>Lounge at Connector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4724400" y="3657600"/>
            <a:ext cx="2286000" cy="22098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9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/>
              <a:t>Option 3: Centralized Office Space </a:t>
            </a:r>
            <a:r>
              <a:rPr lang="en-US" sz="2800" dirty="0" smtClean="0"/>
              <a:t>&amp; Lounge </a:t>
            </a:r>
            <a:r>
              <a:rPr lang="en-US" sz="2800" dirty="0"/>
              <a:t>at Connector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9" t="33133" r="1102" b="7674"/>
          <a:stretch/>
        </p:blipFill>
        <p:spPr>
          <a:xfrm>
            <a:off x="0" y="1057588"/>
            <a:ext cx="8973178" cy="583809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905000" y="2514600"/>
            <a:ext cx="914400" cy="9036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43000" y="21452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4740310"/>
            <a:ext cx="11430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5400000" flipH="1" flipV="1">
            <a:off x="4163874" y="4417595"/>
            <a:ext cx="645433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100985" y="4740310"/>
            <a:ext cx="1990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Academic</a:t>
            </a:r>
          </a:p>
          <a:p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ENTER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8100" y="5753956"/>
            <a:ext cx="2037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Faculty Center</a:t>
            </a:r>
          </a:p>
          <a:p>
            <a:pPr algn="ctr"/>
            <a:r>
              <a:rPr lang="en-US" sz="1200" dirty="0" smtClean="0"/>
              <a:t>Kitchenette, Mail, </a:t>
            </a:r>
          </a:p>
          <a:p>
            <a:pPr algn="ctr"/>
            <a:r>
              <a:rPr lang="en-US" sz="1200" dirty="0" smtClean="0"/>
              <a:t>Copy/Print, Meeting Room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440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/>
              <a:t>Option 3: Centralized Office Space &amp;</a:t>
            </a:r>
            <a:br>
              <a:rPr lang="en-US" sz="2800" dirty="0"/>
            </a:br>
            <a:r>
              <a:rPr lang="en-US" sz="2800" dirty="0"/>
              <a:t>Lounge at Connector Offices</a:t>
            </a:r>
            <a:r>
              <a:rPr lang="en-US" sz="2800" dirty="0" smtClean="0"/>
              <a:t>: Option 3- Centralized Services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5" b="7829"/>
          <a:stretch/>
        </p:blipFill>
        <p:spPr>
          <a:xfrm>
            <a:off x="0" y="2318004"/>
            <a:ext cx="9079992" cy="45399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772400" y="2217985"/>
            <a:ext cx="0" cy="10586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53606" y="1179493"/>
            <a:ext cx="2037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Faculty Center</a:t>
            </a:r>
          </a:p>
          <a:p>
            <a:pPr algn="ctr"/>
            <a:r>
              <a:rPr lang="en-US" sz="1200" dirty="0" smtClean="0"/>
              <a:t>Kitchenette, Mail, </a:t>
            </a:r>
          </a:p>
          <a:p>
            <a:pPr algn="ctr"/>
            <a:r>
              <a:rPr lang="en-US" sz="1200" dirty="0" smtClean="0"/>
              <a:t>Copy/Print, Meeting Room</a:t>
            </a:r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09600" y="5715002"/>
            <a:ext cx="0" cy="4247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6138446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Nursing </a:t>
            </a:r>
            <a:r>
              <a:rPr lang="en-US" sz="1600" dirty="0" smtClean="0"/>
              <a:t>Dean 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182289" y="43434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29789" y="48768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STEM </a:t>
            </a:r>
            <a:r>
              <a:rPr lang="en-US" sz="1600" dirty="0" smtClean="0"/>
              <a:t>Dean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610289" y="5715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48489" y="5508844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Adjunct office</a:t>
            </a:r>
          </a:p>
          <a:p>
            <a:r>
              <a:rPr lang="en-US" sz="1600" dirty="0" smtClean="0"/>
              <a:t>7 Stations </a:t>
            </a:r>
          </a:p>
          <a:p>
            <a:r>
              <a:rPr lang="en-US" sz="1600" dirty="0" smtClean="0"/>
              <a:t>4 Assigned per Station 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505889" y="4343400"/>
            <a:ext cx="874776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62761" y="4909491"/>
            <a:ext cx="108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981200" y="6138446"/>
            <a:ext cx="247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Meeting Room 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433629" y="5779047"/>
            <a:ext cx="574343" cy="4630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4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Offices: Option 3- Centralized Services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8" b="9043"/>
          <a:stretch/>
        </p:blipFill>
        <p:spPr>
          <a:xfrm>
            <a:off x="0" y="2074985"/>
            <a:ext cx="9144000" cy="48031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458200" y="3497997"/>
            <a:ext cx="0" cy="19122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5542" y="4905084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Adjunct office</a:t>
            </a:r>
          </a:p>
          <a:p>
            <a:pPr algn="ctr"/>
            <a:r>
              <a:rPr lang="en-US" sz="1600" dirty="0" smtClean="0"/>
              <a:t>7 Stations </a:t>
            </a:r>
            <a:endParaRPr lang="en-US" sz="1600" dirty="0"/>
          </a:p>
          <a:p>
            <a:pPr algn="ctr"/>
            <a:r>
              <a:rPr lang="en-US" sz="1600" dirty="0" smtClean="0"/>
              <a:t>4 </a:t>
            </a:r>
            <a:r>
              <a:rPr lang="en-US" sz="1600" dirty="0"/>
              <a:t>per Station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917542" y="42805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0" y="26670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Adjunct office</a:t>
            </a:r>
          </a:p>
          <a:p>
            <a:pPr algn="ctr"/>
            <a:r>
              <a:rPr lang="en-US" sz="1600" dirty="0" smtClean="0"/>
              <a:t>7 Stations </a:t>
            </a:r>
          </a:p>
          <a:p>
            <a:pPr algn="ctr"/>
            <a:r>
              <a:rPr lang="en-US" sz="1600" dirty="0" smtClean="0"/>
              <a:t>4 per Station 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685788" y="5736081"/>
            <a:ext cx="1162812" cy="3272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5899695"/>
            <a:ext cx="108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0700" y="48254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600200" y="4317465"/>
            <a:ext cx="457200" cy="5876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65264" y="2209800"/>
            <a:ext cx="0" cy="11260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" y="1676400"/>
            <a:ext cx="1828800" cy="58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Academic  Services Offices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7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305800" cy="3429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VISION &amp; GOALS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/>
              <a:t>Dynamic Teaching &amp; Learning </a:t>
            </a:r>
            <a:r>
              <a:rPr lang="en-US" sz="2700" dirty="0" smtClean="0"/>
              <a:t>Environment</a:t>
            </a:r>
            <a:br>
              <a:rPr lang="en-US" sz="2700" dirty="0" smtClean="0"/>
            </a:br>
            <a:r>
              <a:rPr lang="en-US" sz="2700" dirty="0" smtClean="0"/>
              <a:t>Warm, Welcoming, Inviting</a:t>
            </a:r>
            <a:br>
              <a:rPr lang="en-US" sz="2700" dirty="0" smtClean="0"/>
            </a:br>
            <a:r>
              <a:rPr lang="en-US" sz="2700" dirty="0" smtClean="0"/>
              <a:t>Attractive to Prospective Students</a:t>
            </a:r>
            <a:br>
              <a:rPr lang="en-US" sz="2700" dirty="0" smtClean="0"/>
            </a:br>
            <a:r>
              <a:rPr lang="en-US" sz="2700" dirty="0" smtClean="0"/>
              <a:t>Improve Wayfinding, Accessibility</a:t>
            </a:r>
            <a:br>
              <a:rPr lang="en-US" sz="2700" dirty="0" smtClean="0"/>
            </a:br>
            <a:r>
              <a:rPr lang="en-US" sz="2700" dirty="0" smtClean="0"/>
              <a:t>Clarity, Identity </a:t>
            </a:r>
            <a:br>
              <a:rPr lang="en-US" sz="2700" dirty="0" smtClean="0"/>
            </a:br>
            <a:r>
              <a:rPr lang="en-US" sz="2700" dirty="0" smtClean="0"/>
              <a:t>Better Connections</a:t>
            </a:r>
            <a:br>
              <a:rPr lang="en-US" sz="2700" dirty="0" smtClean="0"/>
            </a:br>
            <a:r>
              <a:rPr lang="en-US" sz="2700" dirty="0" smtClean="0"/>
              <a:t>Confidence, Possibility</a:t>
            </a:r>
            <a:br>
              <a:rPr lang="en-US" sz="2700" dirty="0" smtClean="0"/>
            </a:br>
            <a:r>
              <a:rPr lang="en-US" sz="2700" dirty="0" smtClean="0"/>
              <a:t>Sustainability</a:t>
            </a:r>
            <a:br>
              <a:rPr lang="en-US" sz="2700" dirty="0" smtClean="0"/>
            </a:br>
            <a:r>
              <a:rPr lang="en-US" sz="2700" dirty="0" smtClean="0"/>
              <a:t>Infrastructure</a:t>
            </a:r>
            <a:br>
              <a:rPr lang="en-US" sz="2700" dirty="0" smtClean="0"/>
            </a:br>
            <a:r>
              <a:rPr lang="en-US" sz="2700" dirty="0" smtClean="0"/>
              <a:t>Others?</a:t>
            </a:r>
            <a:br>
              <a:rPr lang="en-US" sz="27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82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2"/>
          <a:stretch/>
        </p:blipFill>
        <p:spPr>
          <a:xfrm>
            <a:off x="0" y="1143168"/>
            <a:ext cx="9144000" cy="57148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Offices: Option 4- Additional Offices In Melville 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458200" y="3497997"/>
            <a:ext cx="0" cy="19122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5542" y="4905084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Adjunct office</a:t>
            </a:r>
          </a:p>
          <a:p>
            <a:pPr algn="ctr"/>
            <a:r>
              <a:rPr lang="en-US" sz="1600" dirty="0"/>
              <a:t>7 Stations </a:t>
            </a:r>
          </a:p>
          <a:p>
            <a:pPr algn="ctr"/>
            <a:r>
              <a:rPr lang="en-US" sz="1600" dirty="0"/>
              <a:t>4</a:t>
            </a:r>
            <a:r>
              <a:rPr lang="en-US" sz="1600" dirty="0" smtClean="0"/>
              <a:t> </a:t>
            </a:r>
            <a:r>
              <a:rPr lang="en-US" sz="1600" dirty="0"/>
              <a:t>per Station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917542" y="42805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0" y="26670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Adjunct office</a:t>
            </a:r>
          </a:p>
          <a:p>
            <a:pPr algn="ctr"/>
            <a:r>
              <a:rPr lang="en-US" sz="1600" dirty="0" smtClean="0"/>
              <a:t>7 Stations </a:t>
            </a:r>
          </a:p>
          <a:p>
            <a:pPr algn="ctr"/>
            <a:r>
              <a:rPr lang="en-US" sz="1600" dirty="0" smtClean="0"/>
              <a:t>4 per Station 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685788" y="5736081"/>
            <a:ext cx="1162812" cy="3272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5899695"/>
            <a:ext cx="108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0700" y="48254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600200" y="4317465"/>
            <a:ext cx="457200" cy="5876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832612" y="4495800"/>
            <a:ext cx="0" cy="12402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51574" y="5730418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Student Programs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038600" y="22860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19400" y="1870501"/>
            <a:ext cx="817266" cy="14261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" y="1654874"/>
            <a:ext cx="2175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Faculty Work Room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832612" y="1870501"/>
            <a:ext cx="218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 Additional Faculty Offices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5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1" r="-705" b="7722"/>
          <a:stretch/>
        </p:blipFill>
        <p:spPr>
          <a:xfrm>
            <a:off x="-39624" y="2387262"/>
            <a:ext cx="9144000" cy="4470738"/>
          </a:xfrm>
        </p:spPr>
      </p:pic>
      <p:sp>
        <p:nvSpPr>
          <p:cNvPr id="7" name="TextBox 6"/>
          <p:cNvSpPr txBox="1"/>
          <p:nvPr/>
        </p:nvSpPr>
        <p:spPr>
          <a:xfrm>
            <a:off x="381000" y="1371600"/>
            <a:ext cx="335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HAWTHORNE OFFICE INVENTORY</a:t>
            </a:r>
          </a:p>
          <a:p>
            <a:endParaRPr lang="en-US" sz="1200" dirty="0" smtClean="0"/>
          </a:p>
          <a:p>
            <a:r>
              <a:rPr lang="en-US" sz="1200" dirty="0" smtClean="0"/>
              <a:t>21	FACAULTY OFFICES</a:t>
            </a:r>
          </a:p>
          <a:p>
            <a:r>
              <a:rPr lang="en-US" sz="1200" dirty="0" smtClean="0"/>
              <a:t> 1	DEAN OFFICES </a:t>
            </a:r>
          </a:p>
          <a:p>
            <a:r>
              <a:rPr lang="en-US" sz="1200" dirty="0" smtClean="0"/>
              <a:t> 1	ASSISTANT DEAN OFFICES</a:t>
            </a:r>
          </a:p>
          <a:p>
            <a:r>
              <a:rPr lang="en-US" sz="1200" dirty="0" smtClean="0"/>
              <a:t>14	ADJUNCT STATIONS</a:t>
            </a:r>
          </a:p>
          <a:p>
            <a:r>
              <a:rPr lang="en-US" sz="1200" dirty="0" smtClean="0"/>
              <a:t> 4	NURSING ADJUNCT/TECH STATIONS</a:t>
            </a:r>
          </a:p>
          <a:p>
            <a:r>
              <a:rPr lang="en-US" sz="1200" dirty="0" smtClean="0"/>
              <a:t> 2 	MEETING ROOMS  </a:t>
            </a:r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>
            <a:off x="3200400" y="2168099"/>
            <a:ext cx="1143000" cy="17943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43400" y="1752600"/>
            <a:ext cx="247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Adjunct office</a:t>
            </a:r>
          </a:p>
          <a:p>
            <a:r>
              <a:rPr lang="en-US" sz="1600" dirty="0"/>
              <a:t>7 Stations </a:t>
            </a:r>
          </a:p>
          <a:p>
            <a:r>
              <a:rPr lang="en-US" sz="1600" dirty="0" smtClean="0"/>
              <a:t>4 </a:t>
            </a:r>
            <a:r>
              <a:rPr lang="en-US" sz="1600" dirty="0"/>
              <a:t>Assigned per Station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09600" y="5715002"/>
            <a:ext cx="381000" cy="4247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0600" y="6050795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</a:t>
            </a:r>
            <a:r>
              <a:rPr lang="en-US" sz="1600" dirty="0" smtClean="0"/>
              <a:t>ursing Dean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8028542" y="4512677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6042" y="5046077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Faculty Room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657600" y="5715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95800" y="5508844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Adjunct office</a:t>
            </a:r>
          </a:p>
          <a:p>
            <a:r>
              <a:rPr lang="en-US" sz="1600" dirty="0" smtClean="0"/>
              <a:t>7 Stations </a:t>
            </a:r>
          </a:p>
          <a:p>
            <a:r>
              <a:rPr lang="en-US" sz="1600" dirty="0"/>
              <a:t>4</a:t>
            </a:r>
            <a:r>
              <a:rPr lang="en-US" sz="1600" dirty="0" smtClean="0"/>
              <a:t> Assigned per Station 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553200" y="4343400"/>
            <a:ext cx="874776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10072" y="4909491"/>
            <a:ext cx="108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Meeting Room 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19784" y="3810000"/>
            <a:ext cx="0" cy="16988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9456" y="3436173"/>
            <a:ext cx="247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Meeting Room </a:t>
            </a:r>
            <a:endParaRPr lang="en-US" sz="1600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Offices: Option 4- Additional Offices In Melville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72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831"/>
            <a:ext cx="9144000" cy="591670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Additional Offices : Koussevitzky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1524000" y="4038600"/>
            <a:ext cx="35814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6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Additional Offices : Koussevitzky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048000" y="58674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Additional Offices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724400" y="3200400"/>
            <a:ext cx="19050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601686" y="4724400"/>
            <a:ext cx="446314" cy="137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5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J:\BOS01\101131.00 Berkshire Community College\04 Reports\04.2.00 NBBJ\ST-03\OFFICES\Field Administration_OFFICES- SECOND FLOOR_us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0" r="13846" b="21993"/>
          <a:stretch/>
        </p:blipFill>
        <p:spPr bwMode="auto">
          <a:xfrm>
            <a:off x="152398" y="1"/>
            <a:ext cx="8965337" cy="68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Additional Offices : Field Administration Office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20" name="Rounded Rectangle 19"/>
          <p:cNvSpPr/>
          <p:nvPr/>
        </p:nvSpPr>
        <p:spPr>
          <a:xfrm>
            <a:off x="4419600" y="3403298"/>
            <a:ext cx="674914" cy="5591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486400" y="3403298"/>
            <a:ext cx="674914" cy="5591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506688" y="2743200"/>
            <a:ext cx="217713" cy="9396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80290" y="2057400"/>
            <a:ext cx="1785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 Empty offices due to Dean’s relocating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766707" y="2743200"/>
            <a:ext cx="255814" cy="9555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/>
              <a:t>PROGRAMMING </a:t>
            </a: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CENTRAL SPACE </a:t>
            </a:r>
          </a:p>
          <a:p>
            <a:pPr marL="0" indent="0" algn="ctr">
              <a:buNone/>
            </a:pPr>
            <a:r>
              <a:rPr lang="en-US" sz="6000" dirty="0" smtClean="0"/>
              <a:t>IN MELVILLE</a:t>
            </a:r>
            <a:endParaRPr lang="en-US" sz="6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07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Central Space </a:t>
            </a:r>
            <a:r>
              <a:rPr lang="en-US" sz="2800" dirty="0"/>
              <a:t>in </a:t>
            </a:r>
            <a:r>
              <a:rPr lang="en-US" sz="2800" dirty="0" smtClean="0"/>
              <a:t>Melville: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What Could it Be?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1" b="9143"/>
          <a:stretch/>
        </p:blipFill>
        <p:spPr>
          <a:xfrm>
            <a:off x="-10886" y="1979960"/>
            <a:ext cx="9144000" cy="48525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72200" y="457200"/>
            <a:ext cx="2590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Student Lounge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Writing Center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Student Lounge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Open Computer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Academic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Meeting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Center for Academic Technology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Studio Classroom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Plus New Toilets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 use?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200400" y="3652123"/>
            <a:ext cx="1360714" cy="12246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J:\BOS01\101131.00 Berkshire Community College\04 Reports\04.2.00 NBBJ\ST-03\OFFICES\Field Administration_OFFICES- SECOND FLOOR_us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0" r="13846" b="21993"/>
          <a:stretch/>
        </p:blipFill>
        <p:spPr bwMode="auto">
          <a:xfrm>
            <a:off x="151261" y="-18879"/>
            <a:ext cx="8965337" cy="68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Computer Labs: Field Administration Building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2" name="Oval 1"/>
          <p:cNvSpPr/>
          <p:nvPr/>
        </p:nvSpPr>
        <p:spPr>
          <a:xfrm>
            <a:off x="457200" y="1143000"/>
            <a:ext cx="3048000" cy="281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14800" y="12192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Relocating Labs ?</a:t>
            </a:r>
          </a:p>
          <a:p>
            <a:r>
              <a:rPr lang="en-US" dirty="0" smtClean="0"/>
              <a:t>Testing ?</a:t>
            </a:r>
          </a:p>
          <a:p>
            <a:r>
              <a:rPr lang="en-US" dirty="0" smtClean="0"/>
              <a:t>Tutoring?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88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GENERAL CLASSROOMS</a:t>
            </a:r>
          </a:p>
          <a:p>
            <a:pPr marL="0" indent="0" algn="ctr">
              <a:buNone/>
            </a:pPr>
            <a:endParaRPr lang="en-US" sz="6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09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773602"/>
              </p:ext>
            </p:extLst>
          </p:nvPr>
        </p:nvGraphicFramePr>
        <p:xfrm>
          <a:off x="152400" y="2133600"/>
          <a:ext cx="88392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Worksheet" r:id="rId4" imgW="5730240" imgH="1630607" progId="Excel.Sheet.12">
                  <p:embed/>
                </p:oleObj>
              </mc:Choice>
              <mc:Fallback>
                <p:oleObj name="Worksheet" r:id="rId4" imgW="5730240" imgH="16306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2133600"/>
                        <a:ext cx="8839200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Classrooms Overview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12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ALTERNATIVE CONCEPTS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Office 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Programming for Central Space in Melville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General Classrooms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Sciences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Computer Science &amp; Engineering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Nursing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Student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1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5" b="8561"/>
          <a:stretch/>
        </p:blipFill>
        <p:spPr>
          <a:xfrm>
            <a:off x="32657" y="3407229"/>
            <a:ext cx="9144000" cy="3450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762000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Hawthorne Level 1 Classrooms</a:t>
            </a:r>
          </a:p>
          <a:p>
            <a:endParaRPr lang="en-US" sz="1400" dirty="0" smtClean="0"/>
          </a:p>
          <a:p>
            <a:r>
              <a:rPr lang="en-US" sz="1400" dirty="0" smtClean="0"/>
              <a:t>	1-15	x</a:t>
            </a:r>
          </a:p>
          <a:p>
            <a:r>
              <a:rPr lang="en-US" sz="1400" dirty="0" smtClean="0"/>
              <a:t>	16-25	5</a:t>
            </a:r>
            <a:endParaRPr lang="en-US" sz="1400" dirty="0"/>
          </a:p>
          <a:p>
            <a:r>
              <a:rPr lang="en-US" sz="1400" dirty="0" smtClean="0"/>
              <a:t>	26-35</a:t>
            </a:r>
            <a:r>
              <a:rPr lang="en-US" sz="1400" dirty="0"/>
              <a:t>	</a:t>
            </a:r>
            <a:r>
              <a:rPr lang="en-US" sz="1400" dirty="0" smtClean="0"/>
              <a:t>4</a:t>
            </a:r>
            <a:endParaRPr lang="en-US" sz="1400" dirty="0"/>
          </a:p>
          <a:p>
            <a:r>
              <a:rPr lang="en-US" sz="1400" dirty="0" smtClean="0"/>
              <a:t>	36-50	x</a:t>
            </a:r>
          </a:p>
          <a:p>
            <a:r>
              <a:rPr lang="en-US" sz="1400" dirty="0" smtClean="0"/>
              <a:t>	</a:t>
            </a:r>
            <a:r>
              <a:rPr lang="en-US" sz="1400" u="sng" dirty="0" smtClean="0"/>
              <a:t>51-100	x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9</a:t>
            </a:r>
          </a:p>
          <a:p>
            <a:endParaRPr lang="en-US" sz="1200" dirty="0" smtClean="0"/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5"/>
          <a:stretch/>
        </p:blipFill>
        <p:spPr>
          <a:xfrm>
            <a:off x="0" y="1150572"/>
            <a:ext cx="9144000" cy="5707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762000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MELVILLE  Level 1 Classrooms</a:t>
            </a:r>
          </a:p>
          <a:p>
            <a:endParaRPr lang="en-US" sz="1400" dirty="0" smtClean="0"/>
          </a:p>
          <a:p>
            <a:r>
              <a:rPr lang="en-US" sz="1400" dirty="0" smtClean="0"/>
              <a:t>	1-15	x</a:t>
            </a:r>
          </a:p>
          <a:p>
            <a:r>
              <a:rPr lang="en-US" sz="1400" dirty="0" smtClean="0"/>
              <a:t>	16-25	6</a:t>
            </a:r>
            <a:endParaRPr lang="en-US" sz="1400" dirty="0"/>
          </a:p>
          <a:p>
            <a:r>
              <a:rPr lang="en-US" sz="1400" dirty="0" smtClean="0"/>
              <a:t>	26-35</a:t>
            </a:r>
            <a:r>
              <a:rPr lang="en-US" sz="1400" dirty="0"/>
              <a:t>	</a:t>
            </a:r>
            <a:r>
              <a:rPr lang="en-US" sz="1400" dirty="0" smtClean="0"/>
              <a:t>2</a:t>
            </a:r>
            <a:endParaRPr lang="en-US" sz="1400" dirty="0"/>
          </a:p>
          <a:p>
            <a:r>
              <a:rPr lang="en-US" sz="1400" dirty="0" smtClean="0"/>
              <a:t>	36-50	x</a:t>
            </a:r>
          </a:p>
          <a:p>
            <a:r>
              <a:rPr lang="en-US" sz="1400" dirty="0" smtClean="0"/>
              <a:t>	</a:t>
            </a:r>
            <a:r>
              <a:rPr lang="en-US" sz="1400" u="sng" dirty="0" smtClean="0"/>
              <a:t>51-100	x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8</a:t>
            </a:r>
          </a:p>
          <a:p>
            <a:endParaRPr lang="en-US" sz="1200" dirty="0" smtClean="0"/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7"/>
          <a:stretch/>
        </p:blipFill>
        <p:spPr>
          <a:xfrm>
            <a:off x="0" y="1020534"/>
            <a:ext cx="9144000" cy="583746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762000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Hawthorne Level 2 Classrooms</a:t>
            </a:r>
          </a:p>
          <a:p>
            <a:endParaRPr lang="en-US" sz="1400" dirty="0" smtClean="0"/>
          </a:p>
          <a:p>
            <a:r>
              <a:rPr lang="en-US" sz="1400" dirty="0" smtClean="0"/>
              <a:t>	1-15	1</a:t>
            </a:r>
          </a:p>
          <a:p>
            <a:r>
              <a:rPr lang="en-US" sz="1400" dirty="0" smtClean="0"/>
              <a:t>	16-25	x</a:t>
            </a:r>
            <a:endParaRPr lang="en-US" sz="1400" dirty="0"/>
          </a:p>
          <a:p>
            <a:r>
              <a:rPr lang="en-US" sz="1400" dirty="0" smtClean="0"/>
              <a:t>	26-35</a:t>
            </a:r>
            <a:r>
              <a:rPr lang="en-US" sz="1400" dirty="0"/>
              <a:t>	</a:t>
            </a:r>
            <a:r>
              <a:rPr lang="en-US" sz="1400" dirty="0" smtClean="0"/>
              <a:t>1</a:t>
            </a:r>
            <a:endParaRPr lang="en-US" sz="1400" dirty="0"/>
          </a:p>
          <a:p>
            <a:r>
              <a:rPr lang="en-US" sz="1400" dirty="0" smtClean="0"/>
              <a:t>	36-50	x</a:t>
            </a:r>
          </a:p>
          <a:p>
            <a:r>
              <a:rPr lang="en-US" sz="1400" dirty="0" smtClean="0"/>
              <a:t>	</a:t>
            </a:r>
            <a:r>
              <a:rPr lang="en-US" sz="1400" u="sng" dirty="0" smtClean="0"/>
              <a:t>51-100	1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3</a:t>
            </a:r>
          </a:p>
          <a:p>
            <a:endParaRPr lang="en-US" sz="1200" dirty="0" smtClean="0"/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1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2" b="9231"/>
          <a:stretch/>
        </p:blipFill>
        <p:spPr>
          <a:xfrm>
            <a:off x="0" y="2024743"/>
            <a:ext cx="9144000" cy="4833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762000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MELVILLE  Level 2 Classrooms</a:t>
            </a:r>
          </a:p>
          <a:p>
            <a:endParaRPr lang="en-US" sz="1400" dirty="0" smtClean="0"/>
          </a:p>
          <a:p>
            <a:r>
              <a:rPr lang="en-US" sz="1400" dirty="0" smtClean="0"/>
              <a:t>	1-15	1</a:t>
            </a:r>
          </a:p>
          <a:p>
            <a:r>
              <a:rPr lang="en-US" sz="1400" dirty="0" smtClean="0"/>
              <a:t>	16-25	1</a:t>
            </a:r>
            <a:endParaRPr lang="en-US" sz="1400" dirty="0"/>
          </a:p>
          <a:p>
            <a:r>
              <a:rPr lang="en-US" sz="1400" dirty="0" smtClean="0"/>
              <a:t>	26-35</a:t>
            </a:r>
            <a:r>
              <a:rPr lang="en-US" sz="1400" dirty="0"/>
              <a:t>	</a:t>
            </a:r>
            <a:r>
              <a:rPr lang="en-US" sz="1400" dirty="0" smtClean="0"/>
              <a:t>1</a:t>
            </a:r>
            <a:endParaRPr lang="en-US" sz="1400" dirty="0"/>
          </a:p>
          <a:p>
            <a:r>
              <a:rPr lang="en-US" sz="1400" dirty="0" smtClean="0"/>
              <a:t>	36-50	x</a:t>
            </a:r>
          </a:p>
          <a:p>
            <a:r>
              <a:rPr lang="en-US" sz="1400" dirty="0" smtClean="0"/>
              <a:t>	</a:t>
            </a:r>
            <a:r>
              <a:rPr lang="en-US" sz="1400" u="sng" dirty="0" smtClean="0"/>
              <a:t>51-100	2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5</a:t>
            </a:r>
          </a:p>
          <a:p>
            <a:endParaRPr lang="en-US" sz="1200" dirty="0" smtClean="0"/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1: Classroom Count 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48038"/>
              </p:ext>
            </p:extLst>
          </p:nvPr>
        </p:nvGraphicFramePr>
        <p:xfrm>
          <a:off x="762000" y="2438400"/>
          <a:ext cx="7415472" cy="2064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3267"/>
                <a:gridCol w="983267"/>
                <a:gridCol w="983267"/>
                <a:gridCol w="983267"/>
                <a:gridCol w="983267"/>
                <a:gridCol w="983267"/>
                <a:gridCol w="1515870"/>
              </a:tblGrid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 Capacity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Recommended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1-15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16-25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26-35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36-50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51-100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Total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53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2"/>
          <a:stretch/>
        </p:blipFill>
        <p:spPr>
          <a:xfrm>
            <a:off x="-786" y="1110089"/>
            <a:ext cx="9144000" cy="574791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2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762000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Hawthorne Level 2 Classrooms</a:t>
            </a:r>
          </a:p>
          <a:p>
            <a:endParaRPr lang="en-US" sz="1400" dirty="0" smtClean="0"/>
          </a:p>
          <a:p>
            <a:r>
              <a:rPr lang="en-US" sz="1400" dirty="0" smtClean="0"/>
              <a:t>	1-15	x</a:t>
            </a:r>
          </a:p>
          <a:p>
            <a:r>
              <a:rPr lang="en-US" sz="1400" dirty="0" smtClean="0"/>
              <a:t>	16-25	x</a:t>
            </a:r>
            <a:endParaRPr lang="en-US" sz="1400" dirty="0"/>
          </a:p>
          <a:p>
            <a:r>
              <a:rPr lang="en-US" sz="1400" dirty="0" smtClean="0"/>
              <a:t>	26-35</a:t>
            </a:r>
            <a:r>
              <a:rPr lang="en-US" sz="1400" dirty="0"/>
              <a:t>	</a:t>
            </a:r>
            <a:r>
              <a:rPr lang="en-US" sz="1400" dirty="0" smtClean="0"/>
              <a:t>1</a:t>
            </a:r>
            <a:endParaRPr lang="en-US" sz="1400" dirty="0"/>
          </a:p>
          <a:p>
            <a:r>
              <a:rPr lang="en-US" sz="1400" dirty="0" smtClean="0"/>
              <a:t>	36-50	x</a:t>
            </a:r>
          </a:p>
          <a:p>
            <a:r>
              <a:rPr lang="en-US" sz="1400" dirty="0" smtClean="0"/>
              <a:t>	</a:t>
            </a:r>
            <a:r>
              <a:rPr lang="en-US" sz="1400" u="sng" dirty="0" smtClean="0"/>
              <a:t>51-100	1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2</a:t>
            </a:r>
          </a:p>
          <a:p>
            <a:endParaRPr lang="en-US" sz="1200" dirty="0" smtClean="0"/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4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2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9081"/>
          <a:stretch/>
        </p:blipFill>
        <p:spPr>
          <a:xfrm>
            <a:off x="0" y="1990896"/>
            <a:ext cx="9144000" cy="4867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762000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MELVILLE  Level 2 Classrooms</a:t>
            </a:r>
          </a:p>
          <a:p>
            <a:endParaRPr lang="en-US" sz="1400" dirty="0" smtClean="0"/>
          </a:p>
          <a:p>
            <a:r>
              <a:rPr lang="en-US" sz="1400" dirty="0" smtClean="0"/>
              <a:t>	1-15	2</a:t>
            </a:r>
          </a:p>
          <a:p>
            <a:r>
              <a:rPr lang="en-US" sz="1400" dirty="0" smtClean="0"/>
              <a:t>	16-25	x</a:t>
            </a:r>
            <a:endParaRPr lang="en-US" sz="1400" dirty="0"/>
          </a:p>
          <a:p>
            <a:r>
              <a:rPr lang="en-US" sz="1400" dirty="0" smtClean="0"/>
              <a:t>	26-35</a:t>
            </a:r>
            <a:r>
              <a:rPr lang="en-US" sz="1400" dirty="0"/>
              <a:t>	</a:t>
            </a:r>
            <a:r>
              <a:rPr lang="en-US" sz="1400" dirty="0" smtClean="0"/>
              <a:t>1</a:t>
            </a:r>
            <a:endParaRPr lang="en-US" sz="1400" dirty="0"/>
          </a:p>
          <a:p>
            <a:r>
              <a:rPr lang="en-US" sz="1400" dirty="0" smtClean="0"/>
              <a:t>	36-50	x</a:t>
            </a:r>
          </a:p>
          <a:p>
            <a:r>
              <a:rPr lang="en-US" sz="1400" dirty="0" smtClean="0"/>
              <a:t>	</a:t>
            </a:r>
            <a:r>
              <a:rPr lang="en-US" sz="1400" u="sng" dirty="0" smtClean="0"/>
              <a:t>51-100	2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5</a:t>
            </a:r>
          </a:p>
          <a:p>
            <a:endParaRPr lang="en-US" sz="1200" dirty="0" smtClean="0"/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2: Classroom Count 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503103"/>
              </p:ext>
            </p:extLst>
          </p:nvPr>
        </p:nvGraphicFramePr>
        <p:xfrm>
          <a:off x="762000" y="2438400"/>
          <a:ext cx="7415472" cy="2064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3267"/>
                <a:gridCol w="983267"/>
                <a:gridCol w="983267"/>
                <a:gridCol w="983267"/>
                <a:gridCol w="983267"/>
                <a:gridCol w="983267"/>
                <a:gridCol w="1515870"/>
              </a:tblGrid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 Capacity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Recommended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1-15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16-25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26-35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36-50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51-100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Total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42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2"/>
          <a:stretch/>
        </p:blipFill>
        <p:spPr>
          <a:xfrm>
            <a:off x="0" y="1110088"/>
            <a:ext cx="9144000" cy="57479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3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762000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Hawthorne Level 2 Classrooms</a:t>
            </a:r>
          </a:p>
          <a:p>
            <a:endParaRPr lang="en-US" sz="1400" dirty="0" smtClean="0"/>
          </a:p>
          <a:p>
            <a:r>
              <a:rPr lang="en-US" sz="1400" dirty="0" smtClean="0"/>
              <a:t>	1-15	x</a:t>
            </a:r>
          </a:p>
          <a:p>
            <a:r>
              <a:rPr lang="en-US" sz="1400" dirty="0" smtClean="0"/>
              <a:t>	16-25	x</a:t>
            </a:r>
            <a:endParaRPr lang="en-US" sz="1400" dirty="0"/>
          </a:p>
          <a:p>
            <a:r>
              <a:rPr lang="en-US" sz="1400" dirty="0" smtClean="0"/>
              <a:t>	26-35</a:t>
            </a:r>
            <a:r>
              <a:rPr lang="en-US" sz="1400" dirty="0"/>
              <a:t>	</a:t>
            </a:r>
            <a:r>
              <a:rPr lang="en-US" sz="1400" dirty="0" smtClean="0"/>
              <a:t>x</a:t>
            </a:r>
            <a:endParaRPr lang="en-US" sz="1400" dirty="0"/>
          </a:p>
          <a:p>
            <a:r>
              <a:rPr lang="en-US" sz="1400" dirty="0" smtClean="0"/>
              <a:t>	36-50	x</a:t>
            </a:r>
          </a:p>
          <a:p>
            <a:r>
              <a:rPr lang="en-US" sz="1400" dirty="0" smtClean="0"/>
              <a:t>	</a:t>
            </a:r>
            <a:r>
              <a:rPr lang="en-US" sz="1400" u="sng" dirty="0" smtClean="0"/>
              <a:t>51-100	1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1</a:t>
            </a:r>
          </a:p>
          <a:p>
            <a:endParaRPr lang="en-US" sz="1200" dirty="0" smtClean="0"/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4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3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9"/>
          <a:stretch/>
        </p:blipFill>
        <p:spPr>
          <a:xfrm>
            <a:off x="0" y="1185672"/>
            <a:ext cx="9144000" cy="5693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762000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MELVILLE  Level 2 Classrooms</a:t>
            </a:r>
          </a:p>
          <a:p>
            <a:endParaRPr lang="en-US" sz="1400" dirty="0" smtClean="0"/>
          </a:p>
          <a:p>
            <a:r>
              <a:rPr lang="en-US" sz="1400" dirty="0" smtClean="0"/>
              <a:t>	1-15	2</a:t>
            </a:r>
          </a:p>
          <a:p>
            <a:r>
              <a:rPr lang="en-US" sz="1400" dirty="0" smtClean="0"/>
              <a:t>	16-25	x</a:t>
            </a:r>
            <a:endParaRPr lang="en-US" sz="1400" dirty="0"/>
          </a:p>
          <a:p>
            <a:r>
              <a:rPr lang="en-US" sz="1400" dirty="0" smtClean="0"/>
              <a:t>	26-35</a:t>
            </a:r>
            <a:r>
              <a:rPr lang="en-US" sz="1400" dirty="0"/>
              <a:t>	</a:t>
            </a:r>
            <a:r>
              <a:rPr lang="en-US" sz="1400" dirty="0" smtClean="0"/>
              <a:t>2</a:t>
            </a:r>
            <a:endParaRPr lang="en-US" sz="1400" dirty="0"/>
          </a:p>
          <a:p>
            <a:r>
              <a:rPr lang="en-US" sz="1400" dirty="0" smtClean="0"/>
              <a:t>	36-50	x</a:t>
            </a:r>
          </a:p>
          <a:p>
            <a:r>
              <a:rPr lang="en-US" sz="1400" dirty="0" smtClean="0"/>
              <a:t>	</a:t>
            </a:r>
            <a:r>
              <a:rPr lang="en-US" sz="1400" u="sng" dirty="0" smtClean="0"/>
              <a:t>51-100	2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6</a:t>
            </a:r>
          </a:p>
          <a:p>
            <a:endParaRPr lang="en-US" sz="1200" dirty="0" smtClean="0"/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OFFICE SPACE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3: Classroom Count 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3681"/>
              </p:ext>
            </p:extLst>
          </p:nvPr>
        </p:nvGraphicFramePr>
        <p:xfrm>
          <a:off x="762000" y="2438400"/>
          <a:ext cx="7415472" cy="2064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3267"/>
                <a:gridCol w="983267"/>
                <a:gridCol w="983267"/>
                <a:gridCol w="983267"/>
                <a:gridCol w="983267"/>
                <a:gridCol w="983267"/>
                <a:gridCol w="1515870"/>
              </a:tblGrid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 Capacity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Recommended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1-15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16-25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26-35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36-50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51-100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Total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2"/>
          <a:stretch/>
        </p:blipFill>
        <p:spPr>
          <a:xfrm>
            <a:off x="-786" y="1110089"/>
            <a:ext cx="9144000" cy="574791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4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762000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Hawthorne Level 2 Classrooms</a:t>
            </a:r>
          </a:p>
          <a:p>
            <a:endParaRPr lang="en-US" sz="1400" dirty="0" smtClean="0"/>
          </a:p>
          <a:p>
            <a:r>
              <a:rPr lang="en-US" sz="1400" dirty="0" smtClean="0"/>
              <a:t>	1-15	x</a:t>
            </a:r>
          </a:p>
          <a:p>
            <a:r>
              <a:rPr lang="en-US" sz="1400" dirty="0" smtClean="0"/>
              <a:t>	16-25	x</a:t>
            </a:r>
            <a:endParaRPr lang="en-US" sz="1400" dirty="0"/>
          </a:p>
          <a:p>
            <a:r>
              <a:rPr lang="en-US" sz="1400" dirty="0" smtClean="0"/>
              <a:t>	26-35</a:t>
            </a:r>
            <a:r>
              <a:rPr lang="en-US" sz="1400" dirty="0"/>
              <a:t>	</a:t>
            </a:r>
            <a:r>
              <a:rPr lang="en-US" sz="1400" dirty="0" smtClean="0"/>
              <a:t>1</a:t>
            </a:r>
            <a:endParaRPr lang="en-US" sz="1400" dirty="0"/>
          </a:p>
          <a:p>
            <a:r>
              <a:rPr lang="en-US" sz="1400" dirty="0" smtClean="0"/>
              <a:t>	36-50	x</a:t>
            </a:r>
          </a:p>
          <a:p>
            <a:r>
              <a:rPr lang="en-US" sz="1400" dirty="0" smtClean="0"/>
              <a:t>	</a:t>
            </a:r>
            <a:r>
              <a:rPr lang="en-US" sz="1400" u="sng" dirty="0" smtClean="0"/>
              <a:t>51-100	1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2</a:t>
            </a:r>
          </a:p>
          <a:p>
            <a:endParaRPr lang="en-US" sz="1200" dirty="0" smtClean="0"/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3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4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4" b="8022"/>
          <a:stretch/>
        </p:blipFill>
        <p:spPr>
          <a:xfrm>
            <a:off x="0" y="1920240"/>
            <a:ext cx="9144000" cy="4937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762000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MELVILLE  Level 2 Classrooms</a:t>
            </a:r>
          </a:p>
          <a:p>
            <a:endParaRPr lang="en-US" sz="1400" dirty="0" smtClean="0"/>
          </a:p>
          <a:p>
            <a:r>
              <a:rPr lang="en-US" sz="1400" dirty="0" smtClean="0"/>
              <a:t>	1-15	2</a:t>
            </a:r>
          </a:p>
          <a:p>
            <a:r>
              <a:rPr lang="en-US" sz="1400" dirty="0" smtClean="0"/>
              <a:t>	16-25	x</a:t>
            </a:r>
            <a:endParaRPr lang="en-US" sz="1400" dirty="0"/>
          </a:p>
          <a:p>
            <a:r>
              <a:rPr lang="en-US" sz="1400" dirty="0" smtClean="0"/>
              <a:t>	26-35</a:t>
            </a:r>
            <a:r>
              <a:rPr lang="en-US" sz="1400" dirty="0"/>
              <a:t>	</a:t>
            </a:r>
            <a:r>
              <a:rPr lang="en-US" sz="1400" dirty="0" smtClean="0"/>
              <a:t>2</a:t>
            </a:r>
            <a:endParaRPr lang="en-US" sz="1400" dirty="0"/>
          </a:p>
          <a:p>
            <a:r>
              <a:rPr lang="en-US" sz="1400" dirty="0" smtClean="0"/>
              <a:t>	36-50	x</a:t>
            </a:r>
          </a:p>
          <a:p>
            <a:r>
              <a:rPr lang="en-US" sz="1400" dirty="0" smtClean="0"/>
              <a:t>	</a:t>
            </a:r>
            <a:r>
              <a:rPr lang="en-US" sz="1400" u="sng" dirty="0" smtClean="0"/>
              <a:t>51-100	2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6</a:t>
            </a:r>
          </a:p>
          <a:p>
            <a:endParaRPr lang="en-US" sz="1200" dirty="0" smtClean="0"/>
          </a:p>
          <a:p>
            <a:r>
              <a:rPr lang="en-US" sz="1200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4: Classroom Count 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899906"/>
              </p:ext>
            </p:extLst>
          </p:nvPr>
        </p:nvGraphicFramePr>
        <p:xfrm>
          <a:off x="762000" y="2438400"/>
          <a:ext cx="7415472" cy="2064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3267"/>
                <a:gridCol w="983267"/>
                <a:gridCol w="983267"/>
                <a:gridCol w="983267"/>
                <a:gridCol w="983267"/>
                <a:gridCol w="983267"/>
                <a:gridCol w="1515870"/>
              </a:tblGrid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 Capacity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Recommended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1-15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16-25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26-35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36-50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51-100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Total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91" marR="12291" marT="122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77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SCIENCES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45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153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Science </a:t>
            </a:r>
            <a:r>
              <a:rPr lang="en-US" sz="3600" dirty="0" smtClean="0"/>
              <a:t>Labs: DCAMM Benchmarks</a:t>
            </a:r>
            <a:endParaRPr lang="en-US" sz="3600" dirty="0"/>
          </a:p>
        </p:txBody>
      </p:sp>
      <p:pic>
        <p:nvPicPr>
          <p:cNvPr id="5" name="Picture 4" descr="J:\BOS01\101004.00 Roxbury Community College RenovationExpansion St\04 Reports\ST-02\Report Pdf\Excel charts\DCAM STANDARD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t="64523" r="21375" b="16929"/>
          <a:stretch/>
        </p:blipFill>
        <p:spPr bwMode="auto">
          <a:xfrm>
            <a:off x="381000" y="1066800"/>
            <a:ext cx="8344486" cy="281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11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153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Science </a:t>
            </a:r>
            <a:r>
              <a:rPr lang="en-US" sz="3600" dirty="0" smtClean="0"/>
              <a:t>Labs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438723"/>
              </p:ext>
            </p:extLst>
          </p:nvPr>
        </p:nvGraphicFramePr>
        <p:xfrm>
          <a:off x="533400" y="1051114"/>
          <a:ext cx="7391399" cy="5609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4547"/>
                <a:gridCol w="889985"/>
                <a:gridCol w="603379"/>
                <a:gridCol w="648634"/>
                <a:gridCol w="678801"/>
                <a:gridCol w="769309"/>
                <a:gridCol w="648634"/>
                <a:gridCol w="678801"/>
                <a:gridCol w="769309"/>
              </a:tblGrid>
              <a:tr h="3866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Room Function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51" marR="9051" marT="9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Building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51" marR="9051" marT="9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Room Number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51" marR="9051" marT="9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# of Stations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51" marR="9051" marT="9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Area/ Station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51" marR="9051" marT="9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Total Area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51" marR="9051" marT="9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# of Stations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51" marR="9051" marT="9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Area/ Station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51" marR="9051" marT="9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Total Area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51" marR="9051" marT="9051" marB="0" anchor="ctr"/>
                </a:tc>
              </a:tr>
              <a:tr h="226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Biotech/ Micro Bio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Hawthorne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H-213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42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1014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1014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Biotech Prep &amp; Storage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Hawthorne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H-213C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367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367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 A &amp; P 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Hawthorne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H-214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43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1034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1034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 &amp; P Computer 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Hawthorne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H-214c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374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374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Biology 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Hawthorne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H-216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45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1077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1077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Biotech Prep &amp; Storage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Hawthorne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H-216C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118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118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Biology 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Hawthorne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H-217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45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1077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1077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Biology Prep &amp; Storage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Hawthorne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H-217C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500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500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Chemistry Lab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48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1161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65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1161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Chemistry Prep &amp; Storage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M-202C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Chemistry Prep &amp; Storage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M-203C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337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337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Chemistry Prep &amp; Storage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M-204C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Electrical 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52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825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65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1040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Server Room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M-209C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550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4163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Electrical Lab Repair and Storage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M-208A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218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218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Physics 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784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65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1040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Physics Storage/ Prep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M-213C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243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540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Machine and Repair Shop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M-253C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167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167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Physics Storage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M-257C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17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Small Experiment 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M-259C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81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26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Optics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Melville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M-260C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80 SF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  <a:tr h="2264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10217 SF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10224 SF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51" marR="9051" marT="905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1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8"/>
          <a:stretch/>
        </p:blipFill>
        <p:spPr>
          <a:xfrm>
            <a:off x="-7070" y="1143000"/>
            <a:ext cx="9144000" cy="497487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Existing Science Labs in Hawthorne: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41" b="8336"/>
          <a:stretch/>
        </p:blipFill>
        <p:spPr>
          <a:xfrm>
            <a:off x="0" y="6455664"/>
            <a:ext cx="9144000" cy="4196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3581400"/>
            <a:ext cx="3962400" cy="2590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8928" y="4343400"/>
            <a:ext cx="4782671" cy="23809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19399" y="1125071"/>
            <a:ext cx="1389529" cy="245632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91400" y="1618344"/>
            <a:ext cx="1465729" cy="27250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0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0" b="8335"/>
          <a:stretch/>
        </p:blipFill>
        <p:spPr>
          <a:xfrm>
            <a:off x="0" y="2057400"/>
            <a:ext cx="9144000" cy="46191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Proposed </a:t>
            </a:r>
            <a:r>
              <a:rPr lang="en-US" sz="2800" dirty="0"/>
              <a:t>Science Labs in Hawthorne:</a:t>
            </a:r>
          </a:p>
          <a:p>
            <a:pPr algn="l"/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953000" y="1702149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Moderate or Major Renovation </a:t>
            </a:r>
          </a:p>
        </p:txBody>
      </p:sp>
    </p:spTree>
    <p:extLst>
      <p:ext uri="{BB962C8B-B14F-4D97-AF65-F5344CB8AC3E}">
        <p14:creationId xmlns:p14="http://schemas.microsoft.com/office/powerpoint/2010/main" val="22683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941294"/>
            <a:ext cx="9144000" cy="59167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Existing Science Labs in </a:t>
            </a:r>
            <a:r>
              <a:rPr lang="en-US" sz="2800" dirty="0" smtClean="0"/>
              <a:t>Melville:</a:t>
            </a:r>
            <a:endParaRPr lang="en-US" sz="2800" dirty="0"/>
          </a:p>
          <a:p>
            <a:pPr algn="l"/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858000" y="457200"/>
            <a:ext cx="19050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14600" y="1676400"/>
            <a:ext cx="1905000" cy="15621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3400" y="4876800"/>
            <a:ext cx="2667000" cy="952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" y="3505200"/>
            <a:ext cx="3048000" cy="25370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000" y="2133599"/>
            <a:ext cx="1371600" cy="138952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10400" y="4876800"/>
            <a:ext cx="1981200" cy="952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34300" y="3200400"/>
            <a:ext cx="1600200" cy="1676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22812" y="3238500"/>
            <a:ext cx="1353670" cy="4953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549588" y="3992656"/>
            <a:ext cx="555812" cy="57934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222813" y="4591050"/>
            <a:ext cx="1120587" cy="15621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7"/>
          <a:stretch/>
        </p:blipFill>
        <p:spPr>
          <a:xfrm>
            <a:off x="-10886" y="1590630"/>
            <a:ext cx="9067800" cy="5267370"/>
          </a:xfrm>
        </p:spPr>
      </p:pic>
      <p:sp>
        <p:nvSpPr>
          <p:cNvPr id="5" name="TextBox 4"/>
          <p:cNvSpPr txBox="1"/>
          <p:nvPr/>
        </p:nvSpPr>
        <p:spPr>
          <a:xfrm>
            <a:off x="76200" y="6398573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Melville Hall –Level 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5582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5"/>
          <a:stretch/>
        </p:blipFill>
        <p:spPr>
          <a:xfrm>
            <a:off x="0" y="968188"/>
            <a:ext cx="9144000" cy="59167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Proposed </a:t>
            </a:r>
            <a:r>
              <a:rPr lang="en-US" sz="2800" dirty="0"/>
              <a:t>Science Labs in </a:t>
            </a:r>
            <a:r>
              <a:rPr lang="en-US" sz="2800" dirty="0" smtClean="0"/>
              <a:t>Melville:</a:t>
            </a:r>
            <a:endParaRPr lang="en-US" sz="2800" dirty="0"/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88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Allied Health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3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1"/>
          <a:stretch/>
        </p:blipFill>
        <p:spPr>
          <a:xfrm>
            <a:off x="0" y="1098176"/>
            <a:ext cx="9144000" cy="57598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1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240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4"/>
          <a:stretch/>
        </p:blipFill>
        <p:spPr>
          <a:xfrm>
            <a:off x="0" y="1138518"/>
            <a:ext cx="9144000" cy="570155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2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33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5"/>
          <a:stretch/>
        </p:blipFill>
        <p:spPr>
          <a:xfrm>
            <a:off x="0" y="1165852"/>
            <a:ext cx="9144000" cy="56921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Option 3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14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STUDENT PROGRAMS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3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78486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STUDENT PROGRAMS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33400" y="205740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Service Learning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Project Link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Get Real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Honors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Others 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Olli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Trio</a:t>
            </a:r>
          </a:p>
        </p:txBody>
      </p:sp>
    </p:spTree>
    <p:extLst>
      <p:ext uri="{BB962C8B-B14F-4D97-AF65-F5344CB8AC3E}">
        <p14:creationId xmlns:p14="http://schemas.microsoft.com/office/powerpoint/2010/main" val="38730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"/>
          <a:stretch/>
        </p:blipFill>
        <p:spPr>
          <a:xfrm>
            <a:off x="0" y="1085044"/>
            <a:ext cx="9144000" cy="577743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78486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STUDENT PROGRAMS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Connection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" y="0"/>
            <a:ext cx="702745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pPr algn="l"/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4572000" y="3657600"/>
            <a:ext cx="2590800" cy="236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" t="9088" b="10235"/>
          <a:stretch/>
        </p:blipFill>
        <p:spPr>
          <a:xfrm>
            <a:off x="174171" y="1752599"/>
            <a:ext cx="8929334" cy="4735287"/>
          </a:xfrm>
        </p:spPr>
      </p:pic>
      <p:sp>
        <p:nvSpPr>
          <p:cNvPr id="5" name="TextBox 4"/>
          <p:cNvSpPr txBox="1"/>
          <p:nvPr/>
        </p:nvSpPr>
        <p:spPr>
          <a:xfrm>
            <a:off x="76200" y="6398573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Hawthorne Hall –Level 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531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" y="0"/>
            <a:ext cx="702745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Options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4572000" y="3657600"/>
            <a:ext cx="2590800" cy="236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9" t="33132" r="-154" b="8057"/>
          <a:stretch/>
        </p:blipFill>
        <p:spPr>
          <a:xfrm>
            <a:off x="0" y="1057589"/>
            <a:ext cx="9144000" cy="5800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Option 1</a:t>
            </a:r>
            <a:br>
              <a:rPr lang="en-US" sz="2800" dirty="0" smtClean="0"/>
            </a:b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05000" y="2514600"/>
            <a:ext cx="914400" cy="9036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43000" y="21452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76600" y="4740310"/>
            <a:ext cx="11430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86589" y="554624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Faculty </a:t>
            </a:r>
            <a:endParaRPr lang="en-US" dirty="0"/>
          </a:p>
        </p:txBody>
      </p:sp>
      <p:cxnSp>
        <p:nvCxnSpPr>
          <p:cNvPr id="16" name="Elbow Connector 15"/>
          <p:cNvCxnSpPr/>
          <p:nvPr/>
        </p:nvCxnSpPr>
        <p:spPr>
          <a:xfrm rot="5400000" flipH="1" flipV="1">
            <a:off x="4163874" y="4417595"/>
            <a:ext cx="645433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100985" y="4740310"/>
            <a:ext cx="1990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Academic</a:t>
            </a:r>
          </a:p>
          <a:p>
            <a:r>
              <a:rPr lang="en-US" dirty="0" smtClean="0"/>
              <a:t>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1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8" t="32696" b="8303"/>
          <a:stretch/>
        </p:blipFill>
        <p:spPr>
          <a:xfrm>
            <a:off x="0" y="999565"/>
            <a:ext cx="9254945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Option 2</a:t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56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3" t="31551" b="9182"/>
          <a:stretch/>
        </p:blipFill>
        <p:spPr>
          <a:xfrm>
            <a:off x="0" y="914400"/>
            <a:ext cx="92964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Option 3</a:t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44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Landscape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79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192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92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1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Landscape Options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99" y="1067735"/>
            <a:ext cx="5790265" cy="579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" y="1067735"/>
            <a:ext cx="8948591" cy="579026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Landscape Options</a:t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26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8"/>
          <a:stretch/>
        </p:blipFill>
        <p:spPr>
          <a:xfrm>
            <a:off x="0" y="1065362"/>
            <a:ext cx="8933688" cy="5183038"/>
          </a:xfrm>
        </p:spPr>
      </p:pic>
      <p:sp>
        <p:nvSpPr>
          <p:cNvPr id="5" name="TextBox 4"/>
          <p:cNvSpPr txBox="1"/>
          <p:nvPr/>
        </p:nvSpPr>
        <p:spPr>
          <a:xfrm>
            <a:off x="76200" y="6398573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Field Admin–Level 2</a:t>
            </a:r>
            <a:endParaRPr lang="en-US" sz="16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5" t="78637" r="11915" b="13203"/>
          <a:stretch/>
        </p:blipFill>
        <p:spPr>
          <a:xfrm>
            <a:off x="7315200" y="5410200"/>
            <a:ext cx="413658" cy="4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13584" b="9773"/>
          <a:stretch/>
        </p:blipFill>
        <p:spPr>
          <a:xfrm>
            <a:off x="10886" y="1676400"/>
            <a:ext cx="8785856" cy="4430486"/>
          </a:xfrm>
        </p:spPr>
      </p:pic>
      <p:sp>
        <p:nvSpPr>
          <p:cNvPr id="5" name="TextBox 4"/>
          <p:cNvSpPr txBox="1"/>
          <p:nvPr/>
        </p:nvSpPr>
        <p:spPr>
          <a:xfrm>
            <a:off x="76200" y="6398573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Koussevitzky–Level 2</a:t>
            </a:r>
            <a:endParaRPr lang="en-US" sz="16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5" t="78637" r="11915" b="13203"/>
          <a:stretch/>
        </p:blipFill>
        <p:spPr>
          <a:xfrm>
            <a:off x="6477000" y="5649685"/>
            <a:ext cx="413658" cy="4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5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Office Space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11959276"/>
              </p:ext>
            </p:extLst>
          </p:nvPr>
        </p:nvGraphicFramePr>
        <p:xfrm>
          <a:off x="1371600" y="1295400"/>
          <a:ext cx="6280149" cy="2353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84822"/>
                <a:gridCol w="1354084"/>
                <a:gridCol w="1003890"/>
                <a:gridCol w="1237353"/>
              </a:tblGrid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EXISTING OFFICES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Hawthorne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Melville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Total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Full-Time Faculty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Adjunct Stations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38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49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Technicians Offices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Empty Offices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Workspace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986356"/>
              </p:ext>
            </p:extLst>
          </p:nvPr>
        </p:nvGraphicFramePr>
        <p:xfrm>
          <a:off x="1371600" y="4038600"/>
          <a:ext cx="6280149" cy="2353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84822"/>
                <a:gridCol w="1354084"/>
                <a:gridCol w="1003890"/>
                <a:gridCol w="1237353"/>
              </a:tblGrid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PROPOSED PLANS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Hawthorne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Melville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Total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Full-Time Faculty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Adjunct Stations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84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Nurse Office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Empty Offices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  <a:tr h="336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Workspace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008" marR="14008" marT="1400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88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1128</Words>
  <Application>Microsoft Office PowerPoint</Application>
  <PresentationFormat>On-screen Show (4:3)</PresentationFormat>
  <Paragraphs>807</Paragraphs>
  <Slides>68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Office Theme</vt:lpstr>
      <vt:lpstr>Worksheet</vt:lpstr>
      <vt:lpstr>PowerPoint Presentation</vt:lpstr>
      <vt:lpstr>VISION &amp; GOALS  Dynamic Teaching &amp; Learning Environment Warm, Welcoming, Inviting Attractive to Prospective Students Improve Wayfinding, Accessibility Clarity, Identity  Better Connections Confidence, Possibility Sustainability Infrastructure Others?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Office Space</vt:lpstr>
      <vt:lpstr>Option 1: Office Space in Hawthorne</vt:lpstr>
      <vt:lpstr>Option 1: Office Space in Melville</vt:lpstr>
      <vt:lpstr>Adjunct Office Space</vt:lpstr>
      <vt:lpstr>Option 2: Office Space in Hawthorne</vt:lpstr>
      <vt:lpstr>Option 2: Office Space in Melville</vt:lpstr>
      <vt:lpstr>Offices: Option 2A-  Additional Adjunct Offices</vt:lpstr>
      <vt:lpstr>Option 3: Centralized Office Space &amp; Lounge at Connector </vt:lpstr>
      <vt:lpstr>Option 3: Centralized Office Space &amp; Lounge at Connector  </vt:lpstr>
      <vt:lpstr>Option 3: Centralized Office Space &amp; Lounge at Connector Offices: Option 3- Centralized Services   </vt:lpstr>
      <vt:lpstr>Offices: Option 3- Centralized Services   </vt:lpstr>
      <vt:lpstr>Offices: Option 4- Additional Offices In Melville </vt:lpstr>
      <vt:lpstr>Offices: Option 4- Additional Offices In Melville </vt:lpstr>
      <vt:lpstr>PowerPoint Presentation</vt:lpstr>
      <vt:lpstr>Additional Offices : Koussevitzky  </vt:lpstr>
      <vt:lpstr>Additional Offices : Field Administration Office  </vt:lpstr>
      <vt:lpstr>PowerPoint Presentation</vt:lpstr>
      <vt:lpstr>Central Space in Melville: What Could it Be?</vt:lpstr>
      <vt:lpstr>Computer Labs: Field Administration Building  </vt:lpstr>
      <vt:lpstr>PowerPoint Presentation</vt:lpstr>
      <vt:lpstr>Classrooms 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Options </vt:lpstr>
      <vt:lpstr>Option 1 </vt:lpstr>
      <vt:lpstr>Option 2 </vt:lpstr>
      <vt:lpstr>Option 3 </vt:lpstr>
      <vt:lpstr>PowerPoint Presentation</vt:lpstr>
      <vt:lpstr>PowerPoint Presentation</vt:lpstr>
      <vt:lpstr>PowerPoint Presentation</vt:lpstr>
      <vt:lpstr>Landscape Options </vt:lpstr>
      <vt:lpstr>Landscape Options </vt:lpstr>
    </vt:vector>
  </TitlesOfParts>
  <Company>NBBJ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Parisa Kohbodi</dc:creator>
  <cp:lastModifiedBy>Molly Guest</cp:lastModifiedBy>
  <cp:revision>26</cp:revision>
  <dcterms:created xsi:type="dcterms:W3CDTF">2014-01-24T19:28:01Z</dcterms:created>
  <dcterms:modified xsi:type="dcterms:W3CDTF">2014-01-27T16:15:17Z</dcterms:modified>
</cp:coreProperties>
</file>